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05B53-E770-47E6-93CB-5DE167E69366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0FFE9-D18C-448F-A281-133115448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A115C-7961-4300-BBD0-95A9FDAFCCEE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42888-3BE4-4C9D-9D23-4CFD1F515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888-3BE4-4C9D-9D23-4CFD1F515B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888-3BE4-4C9D-9D23-4CFD1F515B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888-3BE4-4C9D-9D23-4CFD1F515B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888-3BE4-4C9D-9D23-4CFD1F515B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888-3BE4-4C9D-9D23-4CFD1F515B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888-3BE4-4C9D-9D23-4CFD1F515B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42888-3BE4-4C9D-9D23-4CFD1F515B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03E74-8ECD-48D9-84CE-0C7B12E50A0F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24256-F4B1-4D5C-9CDC-25EC7418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lfaroa" TargetMode="External"/><Relationship Id="rId3" Type="http://schemas.openxmlformats.org/officeDocument/2006/relationships/hyperlink" Target="http://en.wikipedia.org/wiki/Cyclocarya" TargetMode="External"/><Relationship Id="rId7" Type="http://schemas.openxmlformats.org/officeDocument/2006/relationships/hyperlink" Target="http://en.wikipedia.org/wiki/Platycary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ickory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en.wikipedia.org/wiki/Pterocarya" TargetMode="External"/><Relationship Id="rId10" Type="http://schemas.openxmlformats.org/officeDocument/2006/relationships/hyperlink" Target="http://en.wikipedia.org/wiki/Oreomunnea" TargetMode="External"/><Relationship Id="rId4" Type="http://schemas.openxmlformats.org/officeDocument/2006/relationships/hyperlink" Target="http://en.wikipedia.org/wiki/Walnut" TargetMode="External"/><Relationship Id="rId9" Type="http://schemas.openxmlformats.org/officeDocument/2006/relationships/hyperlink" Target="http://en.wikipedia.org/wiki/Engelhard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by-sawyer.edu/images/image_121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ucurbita_moschata" TargetMode="External"/><Relationship Id="rId7" Type="http://schemas.openxmlformats.org/officeDocument/2006/relationships/hyperlink" Target="http://www.treetopics.com/juglans_cinerea/butternut_P1030707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treetopics.com/juglans_cinerea/butternu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d/de/Black_Walnut_nut_and_leave_detai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pgc.com/images/Structures/Juglone.gif" TargetMode="External"/><Relationship Id="rId3" Type="http://schemas.openxmlformats.org/officeDocument/2006/relationships/hyperlink" Target="http://www.agroatlas.ru/content/related/Juglans_regia/Juglans_regia.jpg" TargetMode="External"/><Relationship Id="rId7" Type="http://schemas.openxmlformats.org/officeDocument/2006/relationships/hyperlink" Target="http://upload.wikimedia.org/wikipedia/commons/d/de/Black_Walnut_nut_and_leave_detail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tsystematics.org/users/jdelaet/3_4_06_2/oeploa137/nDSC_0014.JPG" TargetMode="External"/><Relationship Id="rId5" Type="http://schemas.openxmlformats.org/officeDocument/2006/relationships/hyperlink" Target="http://www.colby-sawyer.edu/images/image_1213.jpg" TargetMode="External"/><Relationship Id="rId4" Type="http://schemas.openxmlformats.org/officeDocument/2006/relationships/hyperlink" Target="http://images.google.com/imgres?imgurl=http://www.treetopics.com/juglans_cinerea/buttern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092575"/>
            <a:ext cx="8229600" cy="2765425"/>
          </a:xfrm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Juglandaceae</a:t>
            </a:r>
            <a:endParaRPr lang="en-US" sz="8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829300"/>
            <a:ext cx="6400800" cy="20574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Jennifer Ringgold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“The Walnut Family”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	Genera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8 different genera (60 species)</a:t>
            </a:r>
          </a:p>
          <a:p>
            <a:pPr lvl="1"/>
            <a:r>
              <a:rPr lang="en-US" sz="2000" i="1" dirty="0" err="1" smtClean="0">
                <a:hlinkClick r:id="rId3" tooltip="Cyclocarya"/>
              </a:rPr>
              <a:t>Cyclocarya</a:t>
            </a:r>
            <a:r>
              <a:rPr lang="en-US" sz="2000" dirty="0" smtClean="0"/>
              <a:t> </a:t>
            </a:r>
            <a:r>
              <a:rPr lang="en-US" sz="2000" dirty="0" err="1" smtClean="0"/>
              <a:t>Iljinsk</a:t>
            </a:r>
            <a:r>
              <a:rPr lang="en-US" sz="2000" dirty="0" smtClean="0"/>
              <a:t> — (wheel </a:t>
            </a:r>
            <a:r>
              <a:rPr lang="en-US" sz="2000" dirty="0" err="1" smtClean="0"/>
              <a:t>wingnut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i="1" dirty="0" err="1" smtClean="0">
                <a:hlinkClick r:id="rId4" tooltip="Walnut"/>
              </a:rPr>
              <a:t>Juglans</a:t>
            </a:r>
            <a:r>
              <a:rPr lang="en-US" sz="2000" dirty="0" smtClean="0"/>
              <a:t> L. — </a:t>
            </a:r>
            <a:r>
              <a:rPr lang="en-US" sz="2000" b="1" dirty="0" smtClean="0"/>
              <a:t>(walnut)</a:t>
            </a:r>
          </a:p>
          <a:p>
            <a:pPr lvl="1"/>
            <a:r>
              <a:rPr lang="en-US" sz="2000" i="1" dirty="0" err="1" smtClean="0">
                <a:hlinkClick r:id="rId5" tooltip="Pterocarya"/>
              </a:rPr>
              <a:t>Pterocarya</a:t>
            </a:r>
            <a:r>
              <a:rPr lang="en-US" sz="2000" dirty="0" smtClean="0"/>
              <a:t> </a:t>
            </a:r>
            <a:r>
              <a:rPr lang="en-US" sz="2000" dirty="0" err="1" smtClean="0"/>
              <a:t>Kunth</a:t>
            </a:r>
            <a:r>
              <a:rPr lang="en-US" sz="2000" dirty="0" smtClean="0"/>
              <a:t> — (</a:t>
            </a:r>
            <a:r>
              <a:rPr lang="en-US" sz="2000" dirty="0" err="1" smtClean="0"/>
              <a:t>wingnut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i="1" dirty="0" err="1" smtClean="0">
                <a:hlinkClick r:id="rId6" tooltip="Hickory"/>
              </a:rPr>
              <a:t>Carya</a:t>
            </a:r>
            <a:r>
              <a:rPr lang="en-US" sz="2000" dirty="0" smtClean="0"/>
              <a:t> Nutt. — </a:t>
            </a:r>
            <a:r>
              <a:rPr lang="en-US" sz="2000" b="1" dirty="0" smtClean="0"/>
              <a:t>(hickory and pecan)</a:t>
            </a:r>
          </a:p>
          <a:p>
            <a:pPr lvl="1"/>
            <a:r>
              <a:rPr lang="en-US" sz="2000" i="1" dirty="0" err="1" smtClean="0">
                <a:hlinkClick r:id="rId7" tooltip="Platycarya"/>
              </a:rPr>
              <a:t>Platycarya</a:t>
            </a:r>
            <a:r>
              <a:rPr lang="en-US" sz="2000" dirty="0" smtClean="0"/>
              <a:t> </a:t>
            </a:r>
            <a:r>
              <a:rPr lang="en-US" sz="2000" dirty="0" err="1" smtClean="0"/>
              <a:t>Siebold</a:t>
            </a:r>
            <a:r>
              <a:rPr lang="en-US" sz="2000" dirty="0" smtClean="0"/>
              <a:t> &amp; </a:t>
            </a:r>
            <a:r>
              <a:rPr lang="en-US" sz="2000" dirty="0" err="1" smtClean="0"/>
              <a:t>Zucc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i="1" dirty="0" err="1" smtClean="0">
                <a:hlinkClick r:id="rId8" tooltip="Alfaroa"/>
              </a:rPr>
              <a:t>Alfaroa</a:t>
            </a:r>
            <a:r>
              <a:rPr lang="en-US" sz="2000" dirty="0" smtClean="0"/>
              <a:t> </a:t>
            </a:r>
            <a:r>
              <a:rPr lang="en-US" sz="2000" dirty="0" err="1" smtClean="0"/>
              <a:t>Standl</a:t>
            </a:r>
            <a:r>
              <a:rPr lang="en-US" sz="2000" dirty="0" smtClean="0"/>
              <a:t>. — (</a:t>
            </a:r>
            <a:r>
              <a:rPr lang="en-US" sz="2000" dirty="0" err="1" smtClean="0"/>
              <a:t>gualin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i="1" dirty="0" err="1" smtClean="0">
                <a:hlinkClick r:id="rId9" tooltip="Engelhardia"/>
              </a:rPr>
              <a:t>Engelhardia</a:t>
            </a:r>
            <a:r>
              <a:rPr lang="en-US" sz="2000" dirty="0" smtClean="0"/>
              <a:t> </a:t>
            </a:r>
            <a:r>
              <a:rPr lang="en-US" sz="2000" dirty="0" err="1" smtClean="0"/>
              <a:t>Lesch</a:t>
            </a:r>
            <a:r>
              <a:rPr lang="en-US" sz="2000" dirty="0" smtClean="0"/>
              <a:t>. ex </a:t>
            </a:r>
            <a:r>
              <a:rPr lang="en-US" sz="2000" dirty="0" err="1" smtClean="0"/>
              <a:t>Blume</a:t>
            </a:r>
            <a:r>
              <a:rPr lang="en-US" sz="2000" dirty="0" smtClean="0"/>
              <a:t> — (</a:t>
            </a:r>
            <a:r>
              <a:rPr lang="en-US" sz="2000" dirty="0" err="1" smtClean="0"/>
              <a:t>cheo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i="1" dirty="0" err="1" smtClean="0">
                <a:hlinkClick r:id="rId10" tooltip="Oreomunnea"/>
              </a:rPr>
              <a:t>Oreomunnea</a:t>
            </a:r>
            <a:r>
              <a:rPr lang="en-US" sz="2000" dirty="0" smtClean="0"/>
              <a:t> </a:t>
            </a:r>
            <a:r>
              <a:rPr lang="en-US" sz="2000" dirty="0" err="1" smtClean="0"/>
              <a:t>Oerst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1219200"/>
            <a:ext cx="3662933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10149" y="5943600"/>
            <a:ext cx="42338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http://www.plantsystematics.org/users/jdelaet/3_4_06_2/oeploa137/nDSC_0014.JPG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Juglandaceae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“The </a:t>
            </a:r>
            <a:r>
              <a:rPr lang="en-US" sz="3100" dirty="0"/>
              <a:t>W</a:t>
            </a:r>
            <a:r>
              <a:rPr lang="en-US" sz="3100" dirty="0" smtClean="0"/>
              <a:t>alnut Family”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Mostly trees, few shrubs</a:t>
            </a:r>
          </a:p>
          <a:p>
            <a:r>
              <a:rPr lang="en-US" sz="2400" dirty="0" smtClean="0"/>
              <a:t>Large amounts of this family are found Native to Eurasia, Americas, and Southeast Asia</a:t>
            </a:r>
          </a:p>
          <a:p>
            <a:pPr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</a:t>
            </a:r>
            <a:r>
              <a:rPr lang="en-US" b="1" dirty="0" smtClean="0"/>
              <a:t>LEAVES</a:t>
            </a:r>
          </a:p>
          <a:p>
            <a:r>
              <a:rPr lang="en-US" sz="2400" dirty="0" smtClean="0"/>
              <a:t>Aromatic</a:t>
            </a:r>
          </a:p>
          <a:p>
            <a:r>
              <a:rPr lang="en-US" sz="2400" dirty="0" smtClean="0"/>
              <a:t>Alternate</a:t>
            </a:r>
          </a:p>
          <a:p>
            <a:r>
              <a:rPr lang="en-US" sz="2400" dirty="0" err="1" smtClean="0"/>
              <a:t>Pinnately</a:t>
            </a:r>
            <a:r>
              <a:rPr lang="en-US" sz="2400" dirty="0" smtClean="0"/>
              <a:t> compound</a:t>
            </a:r>
          </a:p>
          <a:p>
            <a:r>
              <a:rPr lang="en-US" sz="2400" dirty="0" smtClean="0"/>
              <a:t>20-100cm long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6172200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4"/>
              </a:rPr>
              <a:t>http://www.colby-sawyer.edu/images/image_1213.jpg</a:t>
            </a:r>
            <a:endParaRPr lang="en-US" sz="1000" dirty="0" smtClean="0"/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Butternut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700" i="1" dirty="0" err="1" smtClean="0"/>
              <a:t>Cucurbita</a:t>
            </a:r>
            <a:r>
              <a:rPr lang="en-US" sz="2700" i="1" dirty="0" smtClean="0">
                <a:hlinkClick r:id="rId3" tooltip="Cucurbita moschata"/>
              </a:rPr>
              <a:t> </a:t>
            </a:r>
            <a:r>
              <a:rPr lang="en-US" sz="2700" i="1" dirty="0" err="1" smtClean="0"/>
              <a:t>moschata</a:t>
            </a:r>
            <a:endParaRPr lang="en-US" sz="27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Alternate leaves, </a:t>
            </a:r>
            <a:r>
              <a:rPr lang="en-US" sz="2000" dirty="0" err="1" smtClean="0"/>
              <a:t>Pinnately</a:t>
            </a:r>
            <a:r>
              <a:rPr lang="en-US" sz="2000" dirty="0" smtClean="0"/>
              <a:t> compound</a:t>
            </a:r>
          </a:p>
          <a:p>
            <a:r>
              <a:rPr lang="en-US" sz="2000" dirty="0" smtClean="0"/>
              <a:t>Leaflets of 11-17</a:t>
            </a:r>
          </a:p>
          <a:p>
            <a:r>
              <a:rPr lang="en-US" sz="2000" dirty="0" smtClean="0"/>
              <a:t>Smells of </a:t>
            </a:r>
            <a:r>
              <a:rPr lang="en-US" sz="2000" dirty="0" err="1" smtClean="0"/>
              <a:t>Juglone</a:t>
            </a:r>
            <a:endParaRPr lang="en-US" sz="2000" dirty="0" smtClean="0"/>
          </a:p>
          <a:p>
            <a:r>
              <a:rPr lang="en-US" sz="2000" dirty="0"/>
              <a:t>D</a:t>
            </a:r>
            <a:r>
              <a:rPr lang="en-US" sz="2000" dirty="0" smtClean="0"/>
              <a:t>rooping clusters of sweet fruit covered in small hairs containing nuts-used in baking</a:t>
            </a:r>
          </a:p>
          <a:p>
            <a:r>
              <a:rPr lang="en-US" sz="2000" dirty="0" smtClean="0"/>
              <a:t>40' - 60' feet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00450"/>
            <a:ext cx="40576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19446"/>
            <a:ext cx="4365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6"/>
              </a:rPr>
              <a:t>http://images.google.com/imgres?imgurl=http://www.treetopics.com/juglans_cinerea/butternut</a:t>
            </a:r>
            <a:endParaRPr lang="en-US" sz="800" dirty="0" smtClean="0"/>
          </a:p>
          <a:p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352800"/>
            <a:ext cx="41825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7"/>
              </a:rPr>
              <a:t>http://www.treetopics.com/juglans_cinerea/butternut_P1030707.jpg</a:t>
            </a:r>
            <a:endParaRPr lang="en-US" sz="1100" dirty="0"/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Black Walnut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200" i="1" dirty="0" err="1" smtClean="0"/>
              <a:t>Juglans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nigra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sz="2400" dirty="0"/>
              <a:t>A</a:t>
            </a:r>
            <a:r>
              <a:rPr lang="en-US" sz="2400" dirty="0" smtClean="0"/>
              <a:t>lternate, </a:t>
            </a:r>
            <a:r>
              <a:rPr lang="en-US" sz="2400" dirty="0" err="1" smtClean="0"/>
              <a:t>Pinnately</a:t>
            </a:r>
            <a:r>
              <a:rPr lang="en-US" sz="2400" dirty="0" smtClean="0"/>
              <a:t> compound 30-60 cm long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ruit (nut) with a brownish-green, semi-fleshy husk</a:t>
            </a:r>
          </a:p>
          <a:p>
            <a:r>
              <a:rPr lang="en-US" sz="2400" dirty="0" smtClean="0"/>
              <a:t>Smells of </a:t>
            </a:r>
            <a:r>
              <a:rPr lang="en-US" sz="2400" dirty="0" err="1" smtClean="0"/>
              <a:t>Juglone</a:t>
            </a:r>
            <a:endParaRPr lang="en-US" sz="2400" dirty="0" smtClean="0"/>
          </a:p>
          <a:p>
            <a:r>
              <a:rPr lang="en-US" sz="2400" dirty="0"/>
              <a:t>W</a:t>
            </a:r>
            <a:r>
              <a:rPr lang="en-US" sz="2400" dirty="0" smtClean="0"/>
              <a:t>ood is used to make furniture, flooring, and rifle stocks, and oil is pressed from the seeds.</a:t>
            </a:r>
          </a:p>
          <a:p>
            <a:r>
              <a:rPr lang="en-US" sz="2400" dirty="0" smtClean="0"/>
              <a:t>30–40 feet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429000"/>
            <a:ext cx="448986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67200" y="6519446"/>
            <a:ext cx="427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4"/>
              </a:rPr>
              <a:t>http://upload.wikimedia.org/wikipedia/commons/d/de/Black_Walnut_nut_and_leave_detail.JPG</a:t>
            </a:r>
            <a:endParaRPr lang="en-US" sz="800" dirty="0" smtClean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0"/>
            <a:ext cx="3657600" cy="3657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Juglone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Alleopathic</a:t>
            </a:r>
            <a:r>
              <a:rPr lang="en-US" sz="2000" dirty="0" smtClean="0"/>
              <a:t> compound, meaning it is synthesized by one type of plant and affects the growth of another.</a:t>
            </a:r>
          </a:p>
          <a:p>
            <a:r>
              <a:rPr lang="en-US" sz="2000" dirty="0" smtClean="0"/>
              <a:t>Aromatic organic compound with the molecular formula C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</a:p>
          <a:p>
            <a:r>
              <a:rPr lang="en-US" sz="2000" dirty="0" smtClean="0"/>
              <a:t>Occurs naturally in the leaves, roots, husks, and bark of plants in the </a:t>
            </a:r>
            <a:r>
              <a:rPr lang="en-US" sz="2000" dirty="0" err="1" smtClean="0"/>
              <a:t>Juglandaceae</a:t>
            </a:r>
            <a:r>
              <a:rPr lang="en-US" sz="2000" dirty="0" smtClean="0"/>
              <a:t> family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6324600"/>
            <a:ext cx="281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http://www.impgc.com/images/Structures/Juglone.gif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References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Text</a:t>
            </a:r>
          </a:p>
          <a:p>
            <a:endParaRPr lang="en-US" sz="2300" dirty="0"/>
          </a:p>
          <a:p>
            <a:pPr lvl="1"/>
            <a:r>
              <a:rPr lang="en-US" sz="2300" dirty="0" smtClean="0"/>
              <a:t>Manos, P. S., </a:t>
            </a:r>
            <a:r>
              <a:rPr lang="en-US" sz="2300" dirty="0" err="1" smtClean="0"/>
              <a:t>aand</a:t>
            </a:r>
            <a:r>
              <a:rPr lang="en-US" sz="2300" dirty="0" smtClean="0"/>
              <a:t> D. E. Stone 2001. "Evolution, phylogeny and </a:t>
            </a:r>
            <a:r>
              <a:rPr lang="en-US" sz="2300" dirty="0" err="1" smtClean="0"/>
              <a:t>systematics</a:t>
            </a:r>
            <a:r>
              <a:rPr lang="en-US" sz="2300" dirty="0" smtClean="0"/>
              <a:t> of the </a:t>
            </a:r>
            <a:r>
              <a:rPr lang="en-US" sz="2300" dirty="0" err="1" smtClean="0"/>
              <a:t>Juglandaceae</a:t>
            </a:r>
            <a:r>
              <a:rPr lang="en-US" sz="2300" dirty="0" smtClean="0"/>
              <a:t>." </a:t>
            </a:r>
            <a:r>
              <a:rPr lang="en-US" sz="2300" i="1" dirty="0" smtClean="0"/>
              <a:t>Annals of the Missouri Botanical Garden</a:t>
            </a:r>
            <a:endParaRPr lang="en-US" sz="2300" dirty="0" smtClean="0"/>
          </a:p>
          <a:p>
            <a:pPr lvl="1"/>
            <a:endParaRPr lang="en-US" sz="2300" dirty="0" smtClean="0"/>
          </a:p>
          <a:p>
            <a:pPr lvl="1"/>
            <a:r>
              <a:rPr lang="en-US" sz="2300" dirty="0" err="1" smtClean="0"/>
              <a:t>Petrides</a:t>
            </a:r>
            <a:r>
              <a:rPr lang="en-US" sz="2300" dirty="0" smtClean="0"/>
              <a:t>, G. A. and </a:t>
            </a:r>
            <a:r>
              <a:rPr lang="en-US" sz="2300" dirty="0" err="1" smtClean="0"/>
              <a:t>Wehr</a:t>
            </a:r>
            <a:r>
              <a:rPr lang="en-US" sz="2300" dirty="0" smtClean="0"/>
              <a:t>, J. (1998). </a:t>
            </a:r>
            <a:r>
              <a:rPr lang="en-US" sz="2300" i="1" dirty="0" smtClean="0"/>
              <a:t>Eastern Trees</a:t>
            </a:r>
            <a:r>
              <a:rPr lang="en-US" sz="2300" dirty="0" smtClean="0"/>
              <a:t>. Houghton Mifflin Company.</a:t>
            </a:r>
          </a:p>
          <a:p>
            <a:pPr lvl="1"/>
            <a:endParaRPr lang="en-US" sz="2300" dirty="0" smtClean="0"/>
          </a:p>
          <a:p>
            <a:pPr lvl="1"/>
            <a:r>
              <a:rPr lang="en-US" sz="2300" dirty="0" smtClean="0"/>
              <a:t>Walters, Dirk., </a:t>
            </a:r>
            <a:r>
              <a:rPr lang="en-US" sz="2300" dirty="0" err="1" smtClean="0"/>
              <a:t>Keil</a:t>
            </a:r>
            <a:r>
              <a:rPr lang="en-US" sz="2300" dirty="0" smtClean="0"/>
              <a:t>, David., Murrell, Zack. 2006. Vascular Plant Taxonomy.</a:t>
            </a:r>
          </a:p>
          <a:p>
            <a:pPr lvl="2">
              <a:buNone/>
            </a:pPr>
            <a:r>
              <a:rPr lang="en-US" sz="2300" dirty="0" smtClean="0"/>
              <a:t>5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ed. U.S; Kendall/Hunt.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Pictures</a:t>
            </a:r>
          </a:p>
          <a:p>
            <a:pPr lvl="1"/>
            <a:r>
              <a:rPr lang="en-US" sz="1900" dirty="0" smtClean="0">
                <a:hlinkClick r:id="rId3"/>
              </a:rPr>
              <a:t>http://www.agroatlas.ru/content/related/Juglans_regia/Juglans_regia.jpg</a:t>
            </a:r>
            <a:endParaRPr lang="en-US" sz="1900" dirty="0" smtClean="0"/>
          </a:p>
          <a:p>
            <a:pPr lvl="1"/>
            <a:r>
              <a:rPr lang="en-US" sz="1900" dirty="0" smtClean="0">
                <a:hlinkClick r:id="rId4"/>
              </a:rPr>
              <a:t>http://images.google.com/imgres?imgurl=http://www.treetopics.com/juglans_cinerea/butternut</a:t>
            </a:r>
            <a:endParaRPr lang="en-US" sz="1900" dirty="0" smtClean="0"/>
          </a:p>
          <a:p>
            <a:pPr lvl="1"/>
            <a:r>
              <a:rPr lang="en-US" sz="1900" dirty="0" smtClean="0">
                <a:hlinkClick r:id="rId5"/>
              </a:rPr>
              <a:t>http://www.colby-sawyer.edu/images/image_1213.jpg</a:t>
            </a:r>
            <a:endParaRPr lang="en-US" sz="1900" dirty="0" smtClean="0"/>
          </a:p>
          <a:p>
            <a:pPr lvl="1"/>
            <a:r>
              <a:rPr lang="en-US" sz="1900" dirty="0" smtClean="0">
                <a:hlinkClick r:id="rId6"/>
              </a:rPr>
              <a:t>http://www.plantsystematics.org/users/jdelaet/3_4_06_2/oeploa137/nDSC_0014.JPG</a:t>
            </a:r>
            <a:endParaRPr lang="en-US" sz="1900" dirty="0" smtClean="0"/>
          </a:p>
          <a:p>
            <a:pPr lvl="1"/>
            <a:r>
              <a:rPr lang="en-US" sz="1900" dirty="0" smtClean="0">
                <a:hlinkClick r:id="rId4"/>
              </a:rPr>
              <a:t>http://images.google.com/imgres?imgurl=http://www.treetopics.com/juglans_cinerea/butternut</a:t>
            </a:r>
            <a:endParaRPr lang="en-US" sz="1900" dirty="0" smtClean="0"/>
          </a:p>
          <a:p>
            <a:pPr lvl="1"/>
            <a:r>
              <a:rPr lang="en-US" sz="1900" dirty="0" smtClean="0">
                <a:hlinkClick r:id="rId7"/>
              </a:rPr>
              <a:t>http://upload.wikimedia.org/wikipedia/commons/d/de/Black_Walnut_nut_and_leave_detail.JPG</a:t>
            </a:r>
            <a:endParaRPr lang="en-US" sz="1900" dirty="0"/>
          </a:p>
          <a:p>
            <a:pPr lvl="1"/>
            <a:r>
              <a:rPr lang="en-US" sz="1900" dirty="0" smtClean="0">
                <a:hlinkClick r:id="rId8"/>
              </a:rPr>
              <a:t>http://www.impgc.com/images/Structures/Juglone.gif</a:t>
            </a:r>
            <a:endParaRPr lang="en-US" sz="19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dirty="0"/>
          </a:p>
          <a:p>
            <a:pPr lvl="2">
              <a:buNone/>
            </a:pPr>
            <a:endParaRPr lang="en-US" sz="1800" dirty="0"/>
          </a:p>
          <a:p>
            <a:pPr lvl="2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351</Words>
  <Application>Microsoft Office PowerPoint</Application>
  <PresentationFormat>On-screen Show (4:3)</PresentationFormat>
  <Paragraphs>73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Juglandaceae</vt:lpstr>
      <vt:lpstr> Genera</vt:lpstr>
      <vt:lpstr>Juglandaceae “The Walnut Family”</vt:lpstr>
      <vt:lpstr>Butternut Cucurbita moschata</vt:lpstr>
      <vt:lpstr>Black Walnut Juglans nigra </vt:lpstr>
      <vt:lpstr>Juglone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Juglandaceae</dc:title>
  <dc:creator>Jenny</dc:creator>
  <cp:lastModifiedBy>MSUM</cp:lastModifiedBy>
  <cp:revision>32</cp:revision>
  <dcterms:created xsi:type="dcterms:W3CDTF">2010-01-20T02:18:34Z</dcterms:created>
  <dcterms:modified xsi:type="dcterms:W3CDTF">2010-01-20T16:18:06Z</dcterms:modified>
</cp:coreProperties>
</file>